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
  </p:notesMasterIdLst>
  <p:sldIdLst>
    <p:sldId id="256" r:id="rId2"/>
  </p:sldIdLst>
  <p:sldSz cx="21383625" cy="32075438"/>
  <p:notesSz cx="6858000" cy="9144000"/>
  <p:embeddedFontLst>
    <p:embeddedFont>
      <p:font typeface="Trebuchet MS" panose="020B0603020202020204" pitchFamily="34" charset="0"/>
      <p:regular r:id="rId4"/>
      <p:bold r:id="rId5"/>
      <p:italic r:id="rId6"/>
      <p:boldItalic r:id="rId7"/>
    </p:embeddedFont>
    <p:embeddedFont>
      <p:font typeface="Century Gothic" panose="020B0502020202020204" pitchFamily="34" charset="0"/>
      <p:regular r:id="rId8"/>
      <p:bold r:id="rId9"/>
      <p:italic r:id="rId10"/>
      <p:boldItalic r:id="rId11"/>
    </p:embeddedFont>
    <p:embeddedFont>
      <p:font typeface="Garamond" panose="02020404030301010803" pitchFamily="18" charset="0"/>
      <p:regular r:id="rId12"/>
      <p:bold r:id="rId13"/>
      <p:italic r:id="rId1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6" roundtripDataSignature="AMtx7mjnh5XMABKe/WBKzxICqkNYfd4PX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6A9A"/>
    <a:srgbClr val="A8B4CA"/>
    <a:srgbClr val="F2F2F2"/>
    <a:srgbClr val="4C6899"/>
    <a:srgbClr val="476498"/>
    <a:srgbClr val="32538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p:scale>
          <a:sx n="26" d="100"/>
          <a:sy n="26" d="100"/>
        </p:scale>
        <p:origin x="1614" y="-51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5.fntdata"/><Relationship Id="rId13" Type="http://schemas.openxmlformats.org/officeDocument/2006/relationships/font" Target="fonts/font10.fntdata"/><Relationship Id="rId18" Type="http://schemas.openxmlformats.org/officeDocument/2006/relationships/viewProps" Target="viewProps.xml"/><Relationship Id="rId3" Type="http://schemas.openxmlformats.org/officeDocument/2006/relationships/notesMaster" Target="notesMasters/notesMaster1.xml"/><Relationship Id="rId7" Type="http://schemas.openxmlformats.org/officeDocument/2006/relationships/font" Target="fonts/font4.fntdata"/><Relationship Id="rId12" Type="http://schemas.openxmlformats.org/officeDocument/2006/relationships/font" Target="fonts/font9.fntdata"/><Relationship Id="rId17" Type="http://schemas.openxmlformats.org/officeDocument/2006/relationships/presProps" Target="presProps.xml"/><Relationship Id="rId2" Type="http://schemas.openxmlformats.org/officeDocument/2006/relationships/slide" Target="slides/slide1.xml"/><Relationship Id="rId16" Type="http://customschemas.google.com/relationships/presentationmetadata" Target="meta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font" Target="fonts/font3.fntdata"/><Relationship Id="rId11" Type="http://schemas.openxmlformats.org/officeDocument/2006/relationships/font" Target="fonts/font8.fntdata"/><Relationship Id="rId5" Type="http://schemas.openxmlformats.org/officeDocument/2006/relationships/font" Target="fonts/font2.fntdata"/><Relationship Id="rId10" Type="http://schemas.openxmlformats.org/officeDocument/2006/relationships/font" Target="fonts/font7.fntdata"/><Relationship Id="rId19" Type="http://schemas.openxmlformats.org/officeDocument/2006/relationships/theme" Target="theme/theme1.xml"/><Relationship Id="rId4" Type="http://schemas.openxmlformats.org/officeDocument/2006/relationships/font" Target="fonts/font1.fntdata"/><Relationship Id="rId9" Type="http://schemas.openxmlformats.org/officeDocument/2006/relationships/font" Target="fonts/font6.fntdata"/><Relationship Id="rId14" Type="http://schemas.openxmlformats.org/officeDocument/2006/relationships/font" Target="fonts/font1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extLst>
      <p:ext uri="{BB962C8B-B14F-4D97-AF65-F5344CB8AC3E}">
        <p14:creationId xmlns:p14="http://schemas.microsoft.com/office/powerpoint/2010/main" val="1762890153"/>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
        <p:cNvGrpSpPr/>
        <p:nvPr/>
      </p:nvGrpSpPr>
      <p:grpSpPr>
        <a:xfrm>
          <a:off x="0" y="0"/>
          <a:ext cx="0" cy="0"/>
          <a:chOff x="0" y="0"/>
          <a:chExt cx="0" cy="0"/>
        </a:xfrm>
      </p:grpSpPr>
      <p:sp>
        <p:nvSpPr>
          <p:cNvPr id="10" name="Google Shape;1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 name="Google Shape;11;p1:notes"/>
          <p:cNvSpPr>
            <a:spLocks noGrp="1" noRot="1" noChangeAspect="1"/>
          </p:cNvSpPr>
          <p:nvPr>
            <p:ph type="sldImg" idx="2"/>
          </p:nvPr>
        </p:nvSpPr>
        <p:spPr>
          <a:xfrm>
            <a:off x="2286000" y="685800"/>
            <a:ext cx="228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49578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Blank">
  <p:cSld name="Blank">
    <p:spTree>
      <p:nvGrpSpPr>
        <p:cNvPr id="1" name="Shape 7"/>
        <p:cNvGrpSpPr/>
        <p:nvPr/>
      </p:nvGrpSpPr>
      <p:grpSpPr>
        <a:xfrm>
          <a:off x="0" y="0"/>
          <a:ext cx="0" cy="0"/>
          <a:chOff x="0" y="0"/>
          <a:chExt cx="0" cy="0"/>
        </a:xfrm>
      </p:grpSpPr>
      <p:sp>
        <p:nvSpPr>
          <p:cNvPr id="8" name="Google Shape;8;p4"/>
          <p:cNvSpPr txBox="1">
            <a:spLocks noGrp="1"/>
          </p:cNvSpPr>
          <p:nvPr>
            <p:ph type="title"/>
          </p:nvPr>
        </p:nvSpPr>
        <p:spPr>
          <a:xfrm>
            <a:off x="1470124" y="1707141"/>
            <a:ext cx="18443377" cy="1540497"/>
          </a:xfrm>
          <a:prstGeom prst="rect">
            <a:avLst/>
          </a:prstGeom>
          <a:noFill/>
          <a:ln>
            <a:noFill/>
          </a:ln>
        </p:spPr>
        <p:txBody>
          <a:bodyPr spcFirstLastPara="1" wrap="square" lIns="91425" tIns="45700" rIns="91425" bIns="45700" anchor="t" anchorCtr="0">
            <a:noAutofit/>
          </a:bodyPr>
          <a:lstStyle>
            <a:lvl1pPr marR="0" lvl="0" algn="l" rtl="0">
              <a:lnSpc>
                <a:spcPct val="90000"/>
              </a:lnSpc>
              <a:spcBef>
                <a:spcPts val="0"/>
              </a:spcBef>
              <a:spcAft>
                <a:spcPts val="0"/>
              </a:spcAft>
              <a:buClr>
                <a:schemeClr val="dk1"/>
              </a:buClr>
              <a:buSzPts val="10290"/>
              <a:buFont typeface="Garamond"/>
              <a:buNone/>
              <a:defRPr sz="10290" b="0" i="0" u="none" strike="noStrike" cap="none">
                <a:solidFill>
                  <a:schemeClr val="dk1"/>
                </a:solidFill>
                <a:latin typeface="Garamond"/>
                <a:ea typeface="Garamond"/>
                <a:cs typeface="Garamond"/>
                <a:sym typeface="Garamond"/>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3"/>
          <p:cNvSpPr/>
          <p:nvPr/>
        </p:nvSpPr>
        <p:spPr>
          <a:xfrm flipH="1">
            <a:off x="398184" y="518900"/>
            <a:ext cx="20587257" cy="29255171"/>
          </a:xfrm>
          <a:prstGeom prst="round2DiagRect">
            <a:avLst>
              <a:gd name="adj1" fmla="val 16667"/>
              <a:gd name="adj2" fmla="val 0"/>
            </a:avLst>
          </a:prstGeom>
          <a:solidFill>
            <a:srgbClr val="F2F2F2"/>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5733" b="0" i="0" u="none" strike="noStrike" cap="none">
              <a:solidFill>
                <a:schemeClr val="lt1"/>
              </a:solidFill>
              <a:latin typeface="Trebuchet MS"/>
              <a:ea typeface="Trebuchet MS"/>
              <a:cs typeface="Trebuchet MS"/>
              <a:sym typeface="Trebuchet MS"/>
            </a:endParaRPr>
          </a:p>
        </p:txBody>
      </p:sp>
    </p:spTree>
  </p:cSld>
  <p:clrMap bg1="lt1" tx1="dk1" bg2="dk2" tx2="lt2" accent1="accent1" accent2="accent2" accent3="accent3" accent4="accent4" accent5="accent5" accent6="accent6" hlink="hlink" folHlink="folHlink"/>
  <p:sldLayoutIdLst>
    <p:sldLayoutId id="214748364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2"/>
        <p:cNvGrpSpPr/>
        <p:nvPr/>
      </p:nvGrpSpPr>
      <p:grpSpPr>
        <a:xfrm>
          <a:off x="0" y="0"/>
          <a:ext cx="0" cy="0"/>
          <a:chOff x="0" y="0"/>
          <a:chExt cx="0" cy="0"/>
        </a:xfrm>
      </p:grpSpPr>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90508" y="3466108"/>
            <a:ext cx="4935236" cy="4935236"/>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8288" y="2883262"/>
            <a:ext cx="3990975" cy="5667375"/>
          </a:xfrm>
          <a:prstGeom prst="rect">
            <a:avLst/>
          </a:prstGeom>
        </p:spPr>
      </p:pic>
      <p:sp>
        <p:nvSpPr>
          <p:cNvPr id="108" name="Google Shape;108;p1"/>
          <p:cNvSpPr txBox="1"/>
          <p:nvPr/>
        </p:nvSpPr>
        <p:spPr>
          <a:xfrm>
            <a:off x="769639" y="28829265"/>
            <a:ext cx="8183951" cy="197730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ZA" sz="2300" b="1" dirty="0">
                <a:solidFill>
                  <a:schemeClr val="dk1"/>
                </a:solidFill>
                <a:latin typeface="Trebuchet MS"/>
                <a:ea typeface="Trebuchet MS"/>
                <a:cs typeface="Trebuchet MS"/>
                <a:sym typeface="Trebuchet MS"/>
              </a:rPr>
              <a:t>Sources of Information</a:t>
            </a:r>
            <a:endParaRPr sz="2300" dirty="0"/>
          </a:p>
          <a:p>
            <a:pPr marL="0" marR="0" lvl="0" indent="0" algn="just" rtl="0">
              <a:spcBef>
                <a:spcPts val="0"/>
              </a:spcBef>
              <a:spcAft>
                <a:spcPts val="0"/>
              </a:spcAft>
              <a:buNone/>
            </a:pPr>
            <a:r>
              <a:rPr lang="en-ZA" sz="2300" dirty="0" smtClean="0">
                <a:solidFill>
                  <a:schemeClr val="dk1"/>
                </a:solidFill>
                <a:latin typeface="Trebuchet MS"/>
                <a:ea typeface="Trebuchet MS"/>
                <a:cs typeface="Trebuchet MS"/>
                <a:sym typeface="Trebuchet MS"/>
              </a:rPr>
              <a:t>Y</a:t>
            </a:r>
            <a:r>
              <a:rPr lang="id-ID" sz="2300" dirty="0" smtClean="0">
                <a:solidFill>
                  <a:schemeClr val="dk1"/>
                </a:solidFill>
                <a:latin typeface="Trebuchet MS"/>
                <a:ea typeface="Trebuchet MS"/>
                <a:cs typeface="Trebuchet MS"/>
                <a:sym typeface="Trebuchet MS"/>
              </a:rPr>
              <a:t>ully Riska Mauludiyah, Isna Fitria Agustina, Sidoarjo, 2023, Peran Kader dalam Kegiatan Program Bina Keluarga Balita (BKB) di Desa Jerukpurut Kecamatan Gempol Kabupaten Pasuruan, Prodi Administrasi Publik, Fakultas Bisnis Hukum dan Ilmu Sosial, Universitas Muhammadiyah Sidoarjo</a:t>
            </a:r>
            <a:endParaRPr sz="2300" dirty="0">
              <a:solidFill>
                <a:schemeClr val="dk1"/>
              </a:solidFill>
              <a:latin typeface="Trebuchet MS"/>
              <a:ea typeface="Trebuchet MS"/>
              <a:cs typeface="Trebuchet MS"/>
              <a:sym typeface="Trebuchet MS"/>
            </a:endParaRPr>
          </a:p>
          <a:p>
            <a:pPr marL="0" marR="0" lvl="0" indent="0" algn="l" rtl="0">
              <a:spcBef>
                <a:spcPts val="0"/>
              </a:spcBef>
              <a:spcAft>
                <a:spcPts val="0"/>
              </a:spcAft>
              <a:buNone/>
            </a:pPr>
            <a:endParaRPr sz="2000" dirty="0">
              <a:solidFill>
                <a:schemeClr val="dk1"/>
              </a:solidFill>
              <a:latin typeface="Trebuchet MS"/>
              <a:ea typeface="Trebuchet MS"/>
              <a:cs typeface="Trebuchet MS"/>
              <a:sym typeface="Trebuchet MS"/>
            </a:endParaRPr>
          </a:p>
          <a:p>
            <a:pPr marL="0" marR="0" lvl="0" indent="0" algn="l" rtl="0">
              <a:spcBef>
                <a:spcPts val="0"/>
              </a:spcBef>
              <a:spcAft>
                <a:spcPts val="0"/>
              </a:spcAft>
              <a:buNone/>
            </a:pPr>
            <a:endParaRPr sz="2000" dirty="0">
              <a:solidFill>
                <a:schemeClr val="dk1"/>
              </a:solidFill>
              <a:latin typeface="Trebuchet MS"/>
              <a:ea typeface="Trebuchet MS"/>
              <a:cs typeface="Trebuchet MS"/>
              <a:sym typeface="Trebuchet MS"/>
            </a:endParaRPr>
          </a:p>
          <a:p>
            <a:pPr marL="0" marR="0" lvl="0" indent="0" algn="l" rtl="0">
              <a:spcBef>
                <a:spcPts val="0"/>
              </a:spcBef>
              <a:spcAft>
                <a:spcPts val="0"/>
              </a:spcAft>
              <a:buNone/>
            </a:pPr>
            <a:endParaRPr sz="2000" b="1" dirty="0">
              <a:solidFill>
                <a:schemeClr val="dk1"/>
              </a:solidFill>
              <a:latin typeface="Trebuchet MS"/>
              <a:ea typeface="Trebuchet MS"/>
              <a:cs typeface="Trebuchet MS"/>
              <a:sym typeface="Trebuchet MS"/>
            </a:endParaRPr>
          </a:p>
        </p:txBody>
      </p:sp>
      <p:cxnSp>
        <p:nvCxnSpPr>
          <p:cNvPr id="109" name="Google Shape;109;p1" descr="Vertical footer divider line"/>
          <p:cNvCxnSpPr/>
          <p:nvPr/>
        </p:nvCxnSpPr>
        <p:spPr>
          <a:xfrm>
            <a:off x="9856818" y="28774809"/>
            <a:ext cx="0" cy="2107962"/>
          </a:xfrm>
          <a:prstGeom prst="straightConnector1">
            <a:avLst/>
          </a:prstGeom>
          <a:noFill/>
          <a:ln w="9525" cap="flat" cmpd="sng">
            <a:solidFill>
              <a:srgbClr val="BFBFBF"/>
            </a:solidFill>
            <a:prstDash val="solid"/>
            <a:miter lim="800000"/>
            <a:headEnd type="none" w="sm" len="sm"/>
            <a:tailEnd type="none" w="sm" len="sm"/>
          </a:ln>
        </p:spPr>
      </p:cxnSp>
      <p:pic>
        <p:nvPicPr>
          <p:cNvPr id="112" name="Google Shape;112;p1" descr="Envelope" title="Icon Presenter Email"/>
          <p:cNvPicPr preferRelativeResize="0"/>
          <p:nvPr/>
        </p:nvPicPr>
        <p:blipFill rotWithShape="1">
          <a:blip r:embed="rId5">
            <a:alphaModFix/>
          </a:blip>
          <a:srcRect/>
          <a:stretch/>
        </p:blipFill>
        <p:spPr>
          <a:xfrm>
            <a:off x="11081761" y="29264896"/>
            <a:ext cx="262230" cy="262230"/>
          </a:xfrm>
          <a:prstGeom prst="rect">
            <a:avLst/>
          </a:prstGeom>
          <a:noFill/>
          <a:ln>
            <a:noFill/>
          </a:ln>
        </p:spPr>
      </p:pic>
      <p:sp>
        <p:nvSpPr>
          <p:cNvPr id="113" name="Google Shape;113;p1"/>
          <p:cNvSpPr txBox="1"/>
          <p:nvPr/>
        </p:nvSpPr>
        <p:spPr>
          <a:xfrm>
            <a:off x="11549420" y="29217233"/>
            <a:ext cx="8718784" cy="309893"/>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300" dirty="0" smtClean="0">
                <a:solidFill>
                  <a:schemeClr val="dk1"/>
                </a:solidFill>
                <a:latin typeface="Trebuchet MS"/>
                <a:ea typeface="Trebuchet MS"/>
                <a:cs typeface="Trebuchet MS"/>
                <a:sym typeface="Trebuchet MS"/>
              </a:rPr>
              <a:t>Email</a:t>
            </a:r>
            <a:r>
              <a:rPr lang="id-ID" sz="2300" dirty="0" smtClean="0">
                <a:solidFill>
                  <a:schemeClr val="dk1"/>
                </a:solidFill>
                <a:latin typeface="Trebuchet MS"/>
                <a:ea typeface="Trebuchet MS"/>
                <a:cs typeface="Trebuchet MS"/>
                <a:sym typeface="Trebuchet MS"/>
              </a:rPr>
              <a:t>: </a:t>
            </a:r>
            <a:r>
              <a:rPr lang="id-ID" sz="2300" dirty="0" smtClean="0">
                <a:solidFill>
                  <a:schemeClr val="tx1"/>
                </a:solidFill>
                <a:latin typeface="Trebuchet MS"/>
                <a:ea typeface="Trebuchet MS"/>
                <a:cs typeface="Trebuchet MS"/>
                <a:sym typeface="Trebuchet MS"/>
              </a:rPr>
              <a:t>yullyriska@gmail.com | isnaagustina@umsida.ac.id</a:t>
            </a:r>
            <a:endParaRPr sz="2300" dirty="0">
              <a:solidFill>
                <a:schemeClr val="tx1"/>
              </a:solidFill>
            </a:endParaRPr>
          </a:p>
        </p:txBody>
      </p:sp>
      <p:pic>
        <p:nvPicPr>
          <p:cNvPr id="114" name="Google Shape;114;p1" descr="Smart Phone" title="Icon - Presenter Phone Number"/>
          <p:cNvPicPr preferRelativeResize="0"/>
          <p:nvPr/>
        </p:nvPicPr>
        <p:blipFill rotWithShape="1">
          <a:blip r:embed="rId6">
            <a:alphaModFix/>
          </a:blip>
          <a:srcRect/>
          <a:stretch/>
        </p:blipFill>
        <p:spPr>
          <a:xfrm>
            <a:off x="11081761" y="29665353"/>
            <a:ext cx="262230" cy="262230"/>
          </a:xfrm>
          <a:prstGeom prst="rect">
            <a:avLst/>
          </a:prstGeom>
          <a:noFill/>
          <a:ln>
            <a:noFill/>
          </a:ln>
        </p:spPr>
      </p:pic>
      <p:sp>
        <p:nvSpPr>
          <p:cNvPr id="115" name="Google Shape;115;p1"/>
          <p:cNvSpPr txBox="1"/>
          <p:nvPr/>
        </p:nvSpPr>
        <p:spPr>
          <a:xfrm>
            <a:off x="11549416" y="29601016"/>
            <a:ext cx="5792305" cy="498459"/>
          </a:xfrm>
          <a:prstGeom prst="rect">
            <a:avLst/>
          </a:prstGeom>
          <a:noFill/>
          <a:ln>
            <a:noFill/>
          </a:ln>
        </p:spPr>
        <p:txBody>
          <a:bodyPr spcFirstLastPara="1" wrap="square" lIns="0" tIns="0" rIns="0" bIns="0" anchor="ctr" anchorCtr="0">
            <a:noAutofit/>
          </a:bodyPr>
          <a:lstStyle/>
          <a:p>
            <a:pPr marL="0" marR="0" lvl="0" indent="0" algn="l" rtl="0">
              <a:spcBef>
                <a:spcPts val="0"/>
              </a:spcBef>
              <a:spcAft>
                <a:spcPts val="0"/>
              </a:spcAft>
              <a:buNone/>
            </a:pPr>
            <a:r>
              <a:rPr lang="en-ZA" sz="2300" dirty="0" err="1" smtClean="0">
                <a:solidFill>
                  <a:schemeClr val="dk1"/>
                </a:solidFill>
                <a:latin typeface="Trebuchet MS"/>
                <a:ea typeface="Trebuchet MS"/>
                <a:cs typeface="Trebuchet MS"/>
                <a:sym typeface="Trebuchet MS"/>
              </a:rPr>
              <a:t>Phon</a:t>
            </a:r>
            <a:r>
              <a:rPr lang="id-ID" sz="2300" dirty="0" smtClean="0">
                <a:solidFill>
                  <a:schemeClr val="dk1"/>
                </a:solidFill>
                <a:latin typeface="Trebuchet MS"/>
                <a:ea typeface="Trebuchet MS"/>
                <a:cs typeface="Trebuchet MS"/>
                <a:sym typeface="Trebuchet MS"/>
              </a:rPr>
              <a:t>e: 083834688965</a:t>
            </a:r>
            <a:endParaRPr sz="2300" dirty="0"/>
          </a:p>
        </p:txBody>
      </p:sp>
      <p:sp>
        <p:nvSpPr>
          <p:cNvPr id="117" name="Google Shape;117;p1"/>
          <p:cNvSpPr txBox="1"/>
          <p:nvPr/>
        </p:nvSpPr>
        <p:spPr>
          <a:xfrm>
            <a:off x="641356" y="770507"/>
            <a:ext cx="12566100" cy="10158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ZA" sz="6000" dirty="0" err="1">
                <a:solidFill>
                  <a:schemeClr val="dk1"/>
                </a:solidFill>
                <a:latin typeface="Trebuchet MS"/>
                <a:ea typeface="Trebuchet MS"/>
                <a:cs typeface="Trebuchet MS"/>
                <a:sym typeface="Trebuchet MS"/>
              </a:rPr>
              <a:t>Universitas</a:t>
            </a:r>
            <a:r>
              <a:rPr lang="en-ZA" sz="6000" dirty="0">
                <a:solidFill>
                  <a:schemeClr val="dk1"/>
                </a:solidFill>
                <a:latin typeface="Trebuchet MS"/>
                <a:ea typeface="Trebuchet MS"/>
                <a:cs typeface="Trebuchet MS"/>
                <a:sym typeface="Trebuchet MS"/>
              </a:rPr>
              <a:t> </a:t>
            </a:r>
            <a:r>
              <a:rPr lang="en-ZA" sz="6000" dirty="0" err="1">
                <a:solidFill>
                  <a:schemeClr val="dk1"/>
                </a:solidFill>
                <a:latin typeface="Trebuchet MS"/>
                <a:ea typeface="Trebuchet MS"/>
                <a:cs typeface="Trebuchet MS"/>
                <a:sym typeface="Trebuchet MS"/>
              </a:rPr>
              <a:t>Muhammadiyah</a:t>
            </a:r>
            <a:r>
              <a:rPr lang="en-ZA" sz="6000" dirty="0">
                <a:solidFill>
                  <a:schemeClr val="dk1"/>
                </a:solidFill>
                <a:latin typeface="Trebuchet MS"/>
                <a:ea typeface="Trebuchet MS"/>
                <a:cs typeface="Trebuchet MS"/>
                <a:sym typeface="Trebuchet MS"/>
              </a:rPr>
              <a:t> </a:t>
            </a:r>
            <a:r>
              <a:rPr lang="en-ZA" sz="6000" dirty="0" err="1">
                <a:solidFill>
                  <a:schemeClr val="dk1"/>
                </a:solidFill>
                <a:latin typeface="Trebuchet MS"/>
                <a:ea typeface="Trebuchet MS"/>
                <a:cs typeface="Trebuchet MS"/>
                <a:sym typeface="Trebuchet MS"/>
              </a:rPr>
              <a:t>Sidoarjo</a:t>
            </a:r>
            <a:endParaRPr sz="6000" dirty="0">
              <a:solidFill>
                <a:schemeClr val="dk1"/>
              </a:solidFill>
              <a:latin typeface="Trebuchet MS"/>
              <a:ea typeface="Trebuchet MS"/>
              <a:cs typeface="Trebuchet MS"/>
              <a:sym typeface="Trebuchet MS"/>
            </a:endParaRPr>
          </a:p>
        </p:txBody>
      </p:sp>
      <p:pic>
        <p:nvPicPr>
          <p:cNvPr id="118" name="Google Shape;118;p1"/>
          <p:cNvPicPr preferRelativeResize="0"/>
          <p:nvPr/>
        </p:nvPicPr>
        <p:blipFill>
          <a:blip r:embed="rId7">
            <a:alphaModFix/>
          </a:blip>
          <a:stretch>
            <a:fillRect/>
          </a:stretch>
        </p:blipFill>
        <p:spPr>
          <a:xfrm>
            <a:off x="13625075" y="757700"/>
            <a:ext cx="6877050" cy="1438275"/>
          </a:xfrm>
          <a:prstGeom prst="rect">
            <a:avLst/>
          </a:prstGeom>
          <a:noFill/>
          <a:ln>
            <a:noFill/>
          </a:ln>
        </p:spPr>
      </p:pic>
      <p:sp>
        <p:nvSpPr>
          <p:cNvPr id="2" name="TextBox 1"/>
          <p:cNvSpPr txBox="1"/>
          <p:nvPr/>
        </p:nvSpPr>
        <p:spPr>
          <a:xfrm>
            <a:off x="1237898" y="2582105"/>
            <a:ext cx="19312407" cy="1446550"/>
          </a:xfrm>
          <a:prstGeom prst="rect">
            <a:avLst/>
          </a:prstGeom>
          <a:noFill/>
        </p:spPr>
        <p:txBody>
          <a:bodyPr wrap="square" rtlCol="0">
            <a:spAutoFit/>
          </a:bodyPr>
          <a:lstStyle/>
          <a:p>
            <a:r>
              <a:rPr lang="id-ID" sz="4400" b="1" dirty="0" smtClean="0">
                <a:solidFill>
                  <a:srgbClr val="4F6A9A"/>
                </a:solidFill>
                <a:latin typeface="Trebuchet MS" panose="020B0603020202020204" pitchFamily="34" charset="0"/>
              </a:rPr>
              <a:t>Peran Kader dalam Kegiatan Program Bina Keluarga Balita (BKB) di Desa Jerukpurut Kecamatan Gempol Kabupaten Pasuruan</a:t>
            </a:r>
            <a:endParaRPr lang="id-ID" sz="4400" b="1" dirty="0">
              <a:solidFill>
                <a:srgbClr val="4F6A9A"/>
              </a:solidFill>
              <a:latin typeface="Trebuchet MS" panose="020B0603020202020204" pitchFamily="34" charset="0"/>
            </a:endParaRPr>
          </a:p>
        </p:txBody>
      </p:sp>
      <p:sp>
        <p:nvSpPr>
          <p:cNvPr id="3" name="TextBox 2"/>
          <p:cNvSpPr txBox="1"/>
          <p:nvPr/>
        </p:nvSpPr>
        <p:spPr>
          <a:xfrm>
            <a:off x="1270545" y="3899875"/>
            <a:ext cx="8703024" cy="584775"/>
          </a:xfrm>
          <a:prstGeom prst="rect">
            <a:avLst/>
          </a:prstGeom>
          <a:noFill/>
        </p:spPr>
        <p:txBody>
          <a:bodyPr wrap="none" rtlCol="0">
            <a:spAutoFit/>
          </a:bodyPr>
          <a:lstStyle/>
          <a:p>
            <a:r>
              <a:rPr lang="id-ID" sz="3200" dirty="0" smtClean="0">
                <a:latin typeface="+mj-lt"/>
              </a:rPr>
              <a:t>Oleh : Yully Riska Mauludiyah / 172020100038</a:t>
            </a:r>
            <a:endParaRPr lang="id-ID" sz="3200" dirty="0">
              <a:latin typeface="+mj-lt"/>
            </a:endParaRPr>
          </a:p>
        </p:txBody>
      </p:sp>
      <p:sp>
        <p:nvSpPr>
          <p:cNvPr id="119" name="Rounded Rectangle 118"/>
          <p:cNvSpPr/>
          <p:nvPr/>
        </p:nvSpPr>
        <p:spPr>
          <a:xfrm>
            <a:off x="709084" y="6838650"/>
            <a:ext cx="8100628" cy="8633434"/>
          </a:xfrm>
          <a:prstGeom prst="roundRect">
            <a:avLst>
              <a:gd name="adj" fmla="val 6411"/>
            </a:avLst>
          </a:prstGeom>
          <a:solidFill>
            <a:srgbClr val="4F6A9A"/>
          </a:solidFill>
          <a:ln>
            <a:solidFill>
              <a:srgbClr val="4F6A9A"/>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a:p>
        </p:txBody>
      </p:sp>
      <p:sp>
        <p:nvSpPr>
          <p:cNvPr id="120" name="Rounded Rectangle 119"/>
          <p:cNvSpPr/>
          <p:nvPr/>
        </p:nvSpPr>
        <p:spPr>
          <a:xfrm>
            <a:off x="965258" y="6457602"/>
            <a:ext cx="8113138" cy="8744244"/>
          </a:xfrm>
          <a:prstGeom prst="roundRect">
            <a:avLst>
              <a:gd name="adj" fmla="val 6411"/>
            </a:avLst>
          </a:prstGeom>
          <a:ln w="38100">
            <a:solidFill>
              <a:srgbClr val="4F6A9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22" name="TextBox 121"/>
          <p:cNvSpPr txBox="1"/>
          <p:nvPr/>
        </p:nvSpPr>
        <p:spPr>
          <a:xfrm>
            <a:off x="2793232" y="6653806"/>
            <a:ext cx="3932362" cy="698063"/>
          </a:xfrm>
          <a:prstGeom prst="roundRect">
            <a:avLst/>
          </a:prstGeom>
          <a:solidFill>
            <a:srgbClr val="A8B4CA"/>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d-ID" sz="3500" b="1" dirty="0" smtClean="0">
                <a:solidFill>
                  <a:schemeClr val="bg1"/>
                </a:solidFill>
                <a:latin typeface="Century Gothic" panose="020B0502020202020204" pitchFamily="34" charset="0"/>
              </a:rPr>
              <a:t>Pendahuluan</a:t>
            </a:r>
            <a:endParaRPr lang="id-ID" sz="3500" b="1" dirty="0">
              <a:solidFill>
                <a:schemeClr val="bg1"/>
              </a:solidFill>
              <a:latin typeface="Century Gothic" panose="020B0502020202020204" pitchFamily="34" charset="0"/>
            </a:endParaRPr>
          </a:p>
        </p:txBody>
      </p:sp>
      <p:sp>
        <p:nvSpPr>
          <p:cNvPr id="123" name="Rounded Rectangle 122"/>
          <p:cNvSpPr/>
          <p:nvPr/>
        </p:nvSpPr>
        <p:spPr>
          <a:xfrm>
            <a:off x="715237" y="15964658"/>
            <a:ext cx="8094476" cy="5614827"/>
          </a:xfrm>
          <a:prstGeom prst="roundRect">
            <a:avLst>
              <a:gd name="adj" fmla="val 6411"/>
            </a:avLst>
          </a:prstGeom>
          <a:solidFill>
            <a:srgbClr val="4F6A9A"/>
          </a:solidFill>
          <a:ln>
            <a:solidFill>
              <a:srgbClr val="4F6A9A"/>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a:p>
        </p:txBody>
      </p:sp>
      <p:sp>
        <p:nvSpPr>
          <p:cNvPr id="124" name="Rounded Rectangle 123"/>
          <p:cNvSpPr/>
          <p:nvPr/>
        </p:nvSpPr>
        <p:spPr>
          <a:xfrm>
            <a:off x="983920" y="15734890"/>
            <a:ext cx="8094476" cy="5614827"/>
          </a:xfrm>
          <a:prstGeom prst="roundRect">
            <a:avLst>
              <a:gd name="adj" fmla="val 6411"/>
            </a:avLst>
          </a:prstGeom>
          <a:ln w="38100">
            <a:solidFill>
              <a:srgbClr val="4F6A9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25" name="TextBox 124"/>
          <p:cNvSpPr txBox="1"/>
          <p:nvPr/>
        </p:nvSpPr>
        <p:spPr>
          <a:xfrm>
            <a:off x="3257368" y="16019116"/>
            <a:ext cx="3468226" cy="698063"/>
          </a:xfrm>
          <a:prstGeom prst="roundRect">
            <a:avLst/>
          </a:prstGeom>
          <a:solidFill>
            <a:srgbClr val="A8B4CA"/>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d-ID" sz="3500" b="1" dirty="0" smtClean="0">
                <a:solidFill>
                  <a:schemeClr val="bg1"/>
                </a:solidFill>
                <a:latin typeface="Century Gothic" panose="020B0502020202020204" pitchFamily="34" charset="0"/>
              </a:rPr>
              <a:t>Metode</a:t>
            </a:r>
            <a:endParaRPr lang="id-ID" sz="3500" b="1" dirty="0">
              <a:solidFill>
                <a:schemeClr val="bg1"/>
              </a:solidFill>
              <a:latin typeface="Century Gothic" panose="020B0502020202020204" pitchFamily="34" charset="0"/>
            </a:endParaRPr>
          </a:p>
        </p:txBody>
      </p:sp>
      <p:sp>
        <p:nvSpPr>
          <p:cNvPr id="126" name="Rounded Rectangle 125"/>
          <p:cNvSpPr/>
          <p:nvPr/>
        </p:nvSpPr>
        <p:spPr>
          <a:xfrm>
            <a:off x="9392321" y="6809058"/>
            <a:ext cx="10829950" cy="14770427"/>
          </a:xfrm>
          <a:prstGeom prst="roundRect">
            <a:avLst>
              <a:gd name="adj" fmla="val 6411"/>
            </a:avLst>
          </a:prstGeom>
          <a:solidFill>
            <a:srgbClr val="4F6A9A"/>
          </a:solidFill>
          <a:ln>
            <a:solidFill>
              <a:srgbClr val="4F6A9A"/>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a:p>
        </p:txBody>
      </p:sp>
      <p:sp>
        <p:nvSpPr>
          <p:cNvPr id="127" name="Rounded Rectangle 126"/>
          <p:cNvSpPr/>
          <p:nvPr/>
        </p:nvSpPr>
        <p:spPr>
          <a:xfrm>
            <a:off x="9631426" y="6346180"/>
            <a:ext cx="10872945" cy="14939200"/>
          </a:xfrm>
          <a:prstGeom prst="roundRect">
            <a:avLst>
              <a:gd name="adj" fmla="val 6411"/>
            </a:avLst>
          </a:prstGeom>
          <a:ln w="38100">
            <a:solidFill>
              <a:srgbClr val="4F6A9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28" name="TextBox 127"/>
          <p:cNvSpPr txBox="1"/>
          <p:nvPr/>
        </p:nvSpPr>
        <p:spPr>
          <a:xfrm>
            <a:off x="11487061" y="6709398"/>
            <a:ext cx="7130086" cy="664439"/>
          </a:xfrm>
          <a:prstGeom prst="roundRect">
            <a:avLst/>
          </a:prstGeom>
          <a:solidFill>
            <a:srgbClr val="A8B4CA"/>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d-ID" sz="3500" b="1" dirty="0" smtClean="0">
                <a:solidFill>
                  <a:schemeClr val="bg1"/>
                </a:solidFill>
                <a:latin typeface="Century Gothic" panose="020B0502020202020204" pitchFamily="34" charset="0"/>
              </a:rPr>
              <a:t>Hasil dan Pembahasan</a:t>
            </a:r>
            <a:endParaRPr lang="id-ID" sz="3500" b="1" dirty="0">
              <a:solidFill>
                <a:schemeClr val="bg1"/>
              </a:solidFill>
              <a:latin typeface="Century Gothic" panose="020B0502020202020204" pitchFamily="34" charset="0"/>
            </a:endParaRPr>
          </a:p>
        </p:txBody>
      </p:sp>
      <p:sp>
        <p:nvSpPr>
          <p:cNvPr id="132" name="TextBox 131"/>
          <p:cNvSpPr txBox="1"/>
          <p:nvPr/>
        </p:nvSpPr>
        <p:spPr>
          <a:xfrm>
            <a:off x="10043358" y="7689419"/>
            <a:ext cx="10017491" cy="13142059"/>
          </a:xfrm>
          <a:prstGeom prst="rect">
            <a:avLst/>
          </a:prstGeom>
          <a:noFill/>
        </p:spPr>
        <p:txBody>
          <a:bodyPr wrap="square" rtlCol="0">
            <a:spAutoFit/>
          </a:bodyPr>
          <a:lstStyle/>
          <a:p>
            <a:pPr algn="just"/>
            <a:r>
              <a:rPr lang="id-ID" sz="2650" dirty="0">
                <a:latin typeface="+mj-lt"/>
              </a:rPr>
              <a:t>K</a:t>
            </a:r>
            <a:r>
              <a:rPr lang="id-ID" sz="2650" dirty="0" smtClean="0">
                <a:latin typeface="+mj-lt"/>
              </a:rPr>
              <a:t>ader </a:t>
            </a:r>
            <a:r>
              <a:rPr lang="id-ID" sz="2650" dirty="0">
                <a:latin typeface="+mj-lt"/>
              </a:rPr>
              <a:t>BKB menjalankan tiga peran yakni yang pertama, peran aktif yaitu kader BKB di Desa Jerukpurut aktif dalam mengadakan kegiatan BKB sesuai dengan modul pengelolaan Bina Keluarga Balita (BKB) yang telah ditentukan yaitu mengadakan kegiatan penyuluhan, pencatatan KKA, serta bermain APE juga dilengkapi dengan kegiatan posyandu dan PAUD. Yang kedua, peran pasif kader BKB Melati Desa Jerukpurut yaitu hanya mengikuti kegiatan posyandu saja dan kurang terlibat dengan kegiatan BKB lainnya. Kader BKB kurang aktif dalam melaksanakan kegiatan BKB lainnya seperti tidak adanya kegiatan kunjungan rumah bagi ibu balita yang tidak hadir. Dan yang ketiga peran partisipatif yaitu kader BKB memberikan edukasi, motivasi dan mampu mengajak ibu balita untuk mengikuti dan berpartisipasi kegiatan BKB guna mendapatkan pengetahuan dan keterampilan mengenai pola asuh dan tumbuh kembang anak. Ibu balita masih kurang dalam berpartisipasi dengan minimnya kesadaran dan sering tidak hadir dalam kegiatan BKB di Desa Jerukpurut</a:t>
            </a:r>
            <a:r>
              <a:rPr lang="id-ID" sz="2650" dirty="0" smtClean="0">
                <a:latin typeface="+mj-lt"/>
              </a:rPr>
              <a:t>.</a:t>
            </a:r>
          </a:p>
          <a:p>
            <a:pPr algn="just"/>
            <a:endParaRPr lang="id-ID" sz="2650" dirty="0" smtClean="0">
              <a:latin typeface="+mj-lt"/>
            </a:endParaRPr>
          </a:p>
          <a:p>
            <a:pPr algn="just"/>
            <a:r>
              <a:rPr lang="id-ID" sz="2650" dirty="0" smtClean="0">
                <a:latin typeface="+mj-lt"/>
              </a:rPr>
              <a:t>Faktor </a:t>
            </a:r>
            <a:r>
              <a:rPr lang="id-ID" sz="2650" dirty="0">
                <a:latin typeface="+mj-lt"/>
              </a:rPr>
              <a:t>penghambat dalam kegiatan program Bina Keluarga Balita (BKB) di Desa Jerukpurut Kecamatan Gempol Kabupaten Pasuruan adalah terkendalanya biaya dan waktu sehingga menjadi pemicu masih terbatasnya kader dalam melaksanakan kegiatan BKB di Desa Jerukpurut sehingga hanya ada 1 BKB yang aktif, kader BKB juga merangkap tugas dengan menjadi kader program lain sehingga terbentur waktu kegiatan BKB dengan kegiatan lain, juga beberapa kegiatan yang tidak terlaksana seperti tidak dilaksanakannya kunjungan rumah bagi ibu balita yang tidak hadir dalam kegiatan BKB. Ibu balita juga kurang berpartisipasi dan sering tidak hadir dalam kegiatan BKB yang dilaksanakan di Desa Jerukpurut sehingga kurang mendapatkan pengetahuan terkait pola asuh dan tumbuh kembang anak</a:t>
            </a:r>
            <a:r>
              <a:rPr lang="id-ID" sz="2650" dirty="0" smtClean="0">
                <a:latin typeface="+mj-lt"/>
              </a:rPr>
              <a:t>.</a:t>
            </a:r>
            <a:endParaRPr lang="id-ID" sz="2650" dirty="0">
              <a:latin typeface="+mj-lt"/>
            </a:endParaRPr>
          </a:p>
        </p:txBody>
      </p:sp>
      <p:sp>
        <p:nvSpPr>
          <p:cNvPr id="4" name="TextBox 3"/>
          <p:cNvSpPr txBox="1"/>
          <p:nvPr/>
        </p:nvSpPr>
        <p:spPr>
          <a:xfrm>
            <a:off x="1212556" y="7390617"/>
            <a:ext cx="7557849" cy="7840608"/>
          </a:xfrm>
          <a:prstGeom prst="rect">
            <a:avLst/>
          </a:prstGeom>
          <a:noFill/>
        </p:spPr>
        <p:txBody>
          <a:bodyPr wrap="square" rtlCol="0">
            <a:spAutoFit/>
          </a:bodyPr>
          <a:lstStyle/>
          <a:p>
            <a:pPr algn="just"/>
            <a:r>
              <a:rPr lang="id-ID" sz="2600" dirty="0" smtClean="0">
                <a:solidFill>
                  <a:schemeClr val="tx1"/>
                </a:solidFill>
                <a:latin typeface="+mj-lt"/>
              </a:rPr>
              <a:t>Dalam rangka meningkatkan pembangunan keluarga tentu orang tua maupun pemerintah juga harus mampu meningkatkan kualitas anak yang kelak dapat menciptakan kualitas sumber daya manusia yang makin terampil dan mumpuni. Dalam meningkatkan pembangunan keluarga dan menciptakan sumber daya manusia yang berkualitas dimulai dengan diadakannya pembinaan serta penyuluhan baik pada anak balita maupun orang tua. Program Bina Keluarga Balita (BKB) ialah program pengembangan ketahanan dan kesejahteraan keluarga dalam meningkatkan pengetahuan dan keterampilan keluarga dalam memahami pola asuh dan tumbuh kembang anak. Melalui program Bina Keluarga Balita (BKB), orang tua yang memiliki balita dapat memperoleh informasi secara lengkap terkait tumbuh kembang balita dan faktor-faktor yang mempengaruhinya. </a:t>
            </a:r>
            <a:endParaRPr lang="id-ID" sz="2600" dirty="0">
              <a:solidFill>
                <a:schemeClr val="tx1"/>
              </a:solidFill>
              <a:latin typeface="+mj-lt"/>
            </a:endParaRPr>
          </a:p>
        </p:txBody>
      </p:sp>
      <p:sp>
        <p:nvSpPr>
          <p:cNvPr id="5" name="TextBox 4"/>
          <p:cNvSpPr txBox="1"/>
          <p:nvPr/>
        </p:nvSpPr>
        <p:spPr>
          <a:xfrm>
            <a:off x="1216659" y="16866774"/>
            <a:ext cx="7622632" cy="4247317"/>
          </a:xfrm>
          <a:prstGeom prst="rect">
            <a:avLst/>
          </a:prstGeom>
          <a:noFill/>
        </p:spPr>
        <p:txBody>
          <a:bodyPr wrap="square" rtlCol="0">
            <a:spAutoFit/>
          </a:bodyPr>
          <a:lstStyle/>
          <a:p>
            <a:pPr algn="just"/>
            <a:r>
              <a:rPr lang="id-ID" sz="2600" dirty="0">
                <a:solidFill>
                  <a:schemeClr val="tx1"/>
                </a:solidFill>
                <a:latin typeface="+mj-lt"/>
              </a:rPr>
              <a:t>Penulisan ini menggunakan metode penelitian kualitatif. Teknik penentuan informan menggunakan </a:t>
            </a:r>
            <a:r>
              <a:rPr lang="id-ID" sz="2600" i="1" dirty="0">
                <a:solidFill>
                  <a:schemeClr val="tx1"/>
                </a:solidFill>
                <a:latin typeface="+mj-lt"/>
              </a:rPr>
              <a:t>purposive sampling</a:t>
            </a:r>
            <a:r>
              <a:rPr lang="id-ID" sz="2600" dirty="0">
                <a:solidFill>
                  <a:schemeClr val="tx1"/>
                </a:solidFill>
                <a:latin typeface="+mj-lt"/>
              </a:rPr>
              <a:t>. Teknik pengumpulan data yang digunakan ialah dengan melakukan wawancara, observasi, serta dokumentasi. Jenis dan sumber data yang dikumpulkan menggunakan data primer dan data sekunder. Penganalisisan data menggunakan teknik pengumpulan data, reduksi data, penyajian data, dan penarikan kesimpulan. </a:t>
            </a:r>
          </a:p>
        </p:txBody>
      </p:sp>
      <p:sp>
        <p:nvSpPr>
          <p:cNvPr id="129" name="Rounded Rectangle 128"/>
          <p:cNvSpPr/>
          <p:nvPr/>
        </p:nvSpPr>
        <p:spPr>
          <a:xfrm>
            <a:off x="709084" y="22504154"/>
            <a:ext cx="19351766" cy="5942425"/>
          </a:xfrm>
          <a:prstGeom prst="roundRect">
            <a:avLst>
              <a:gd name="adj" fmla="val 6411"/>
            </a:avLst>
          </a:prstGeom>
          <a:solidFill>
            <a:srgbClr val="4F6A9A"/>
          </a:solidFill>
          <a:ln>
            <a:solidFill>
              <a:srgbClr val="4F6A9A"/>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id-ID"/>
          </a:p>
        </p:txBody>
      </p:sp>
      <p:sp>
        <p:nvSpPr>
          <p:cNvPr id="130" name="Rounded Rectangle 129"/>
          <p:cNvSpPr/>
          <p:nvPr/>
        </p:nvSpPr>
        <p:spPr>
          <a:xfrm>
            <a:off x="919653" y="21885362"/>
            <a:ext cx="19518204" cy="6260799"/>
          </a:xfrm>
          <a:prstGeom prst="roundRect">
            <a:avLst>
              <a:gd name="adj" fmla="val 6411"/>
            </a:avLst>
          </a:prstGeom>
          <a:ln w="38100">
            <a:solidFill>
              <a:srgbClr val="4F6A9A"/>
            </a:solid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id-ID" dirty="0"/>
          </a:p>
        </p:txBody>
      </p:sp>
      <p:sp>
        <p:nvSpPr>
          <p:cNvPr id="131" name="TextBox 130"/>
          <p:cNvSpPr txBox="1"/>
          <p:nvPr/>
        </p:nvSpPr>
        <p:spPr>
          <a:xfrm>
            <a:off x="8455092" y="22087677"/>
            <a:ext cx="4583812" cy="698063"/>
          </a:xfrm>
          <a:prstGeom prst="roundRect">
            <a:avLst/>
          </a:prstGeom>
          <a:solidFill>
            <a:srgbClr val="A8B4CA"/>
          </a:solidFill>
          <a:ln>
            <a:noFill/>
          </a:ln>
        </p:spPr>
        <p:style>
          <a:lnRef idx="2">
            <a:schemeClr val="accent2"/>
          </a:lnRef>
          <a:fillRef idx="1">
            <a:schemeClr val="lt1"/>
          </a:fillRef>
          <a:effectRef idx="0">
            <a:schemeClr val="accent2"/>
          </a:effectRef>
          <a:fontRef idx="minor">
            <a:schemeClr val="dk1"/>
          </a:fontRef>
        </p:style>
        <p:txBody>
          <a:bodyPr wrap="square" rtlCol="0">
            <a:spAutoFit/>
          </a:bodyPr>
          <a:lstStyle/>
          <a:p>
            <a:pPr algn="ctr"/>
            <a:r>
              <a:rPr lang="id-ID" sz="3500" b="1" dirty="0" smtClean="0">
                <a:solidFill>
                  <a:schemeClr val="bg1"/>
                </a:solidFill>
                <a:latin typeface="Century Gothic" panose="020B0502020202020204" pitchFamily="34" charset="0"/>
              </a:rPr>
              <a:t>Kesimpulan</a:t>
            </a:r>
            <a:endParaRPr lang="id-ID" sz="3500" b="1" dirty="0">
              <a:solidFill>
                <a:schemeClr val="bg1"/>
              </a:solidFill>
              <a:latin typeface="Century Gothic" panose="020B0502020202020204" pitchFamily="34" charset="0"/>
            </a:endParaRPr>
          </a:p>
        </p:txBody>
      </p:sp>
      <p:sp>
        <p:nvSpPr>
          <p:cNvPr id="6" name="TextBox 5"/>
          <p:cNvSpPr txBox="1"/>
          <p:nvPr/>
        </p:nvSpPr>
        <p:spPr>
          <a:xfrm>
            <a:off x="1221225" y="22971431"/>
            <a:ext cx="18877724" cy="4893647"/>
          </a:xfrm>
          <a:prstGeom prst="rect">
            <a:avLst/>
          </a:prstGeom>
          <a:noFill/>
        </p:spPr>
        <p:txBody>
          <a:bodyPr wrap="square" rtlCol="0">
            <a:spAutoFit/>
          </a:bodyPr>
          <a:lstStyle/>
          <a:p>
            <a:pPr algn="just"/>
            <a:r>
              <a:rPr lang="id-ID" sz="2600" dirty="0" smtClean="0">
                <a:latin typeface="+mj-lt"/>
              </a:rPr>
              <a:t>Kesimpulan </a:t>
            </a:r>
            <a:r>
              <a:rPr lang="id-ID" sz="2600" dirty="0">
                <a:latin typeface="+mj-lt"/>
              </a:rPr>
              <a:t>dari peran kader dalam kegiatan program Bina Keluarga Balita (BKB) di Desa Jerukpurut Kecamatan Gempol Kabupaten Pasuruan masih kurang maksimal dalam menjalankan perannya. Kader BKB di Desa Jerukpurut aktif dalam mengadakan kegiatan BKB sesuai dengan modul pengelolaan Bina Keluarga Balita (BKB) yang telah ditentukan, peran pasif kader BKB Melati Desa Jerukpurut yaitu hanya mengikuti kegiatan posyandu saja dan kurang terlibat dengan kegiatan BKB lainnya, serta peran partisipatif kader BKB memberikan edukasi, motivasi dan mampu mengajak ibu balita untuk mengikuti dan berpartisipasi kegiatan BKB di Desa </a:t>
            </a:r>
            <a:r>
              <a:rPr lang="id-ID" sz="2600" dirty="0" smtClean="0">
                <a:latin typeface="+mj-lt"/>
              </a:rPr>
              <a:t>Jerukpurut. Adapun faktor </a:t>
            </a:r>
            <a:r>
              <a:rPr lang="id-ID" sz="2600" dirty="0">
                <a:latin typeface="+mj-lt"/>
              </a:rPr>
              <a:t>penghambat dalam kegiatan program Bina Keluarga Balita (BKB) di Desa Jerukpurut Kecamatan Gempol Kabupaten Pasuruan </a:t>
            </a:r>
            <a:r>
              <a:rPr lang="id-ID" sz="2600" dirty="0" smtClean="0">
                <a:latin typeface="+mj-lt"/>
              </a:rPr>
              <a:t>ialah </a:t>
            </a:r>
            <a:r>
              <a:rPr lang="id-ID" sz="2600" dirty="0">
                <a:latin typeface="+mj-lt"/>
              </a:rPr>
              <a:t>terkendalanya biaya dan waktu sehingga menjadi pemicu masih terbatasnya kader dalam melaksanakan kegiatan BKB di Desa Jerukpurut, kader BKB juga merangkap tugas dengan menjadi kader program lain sehingga terbentur waktu kegiatan BKB dengan kegiatan lain, juga beberapa kegiatan yang tidak terlaksana seperti tidak dilaksanakannya kunjungan rumah bagi ibu balita yang tidak hadir dalam kegiatan BKB. Ibu balita juga kurang berpartisipasi dan sering tidak hadir dalam kegiatan BKB yang dilaksanakan di Desa Jerukpurut sehingga kurang mendapatkan pengetahuan terkait pola asuh dan tumbuh kembang anak.</a:t>
            </a:r>
          </a:p>
        </p:txBody>
      </p:sp>
    </p:spTree>
  </p:cSld>
  <p:clrMapOvr>
    <a:masterClrMapping/>
  </p:clrMapOvr>
</p:sld>
</file>

<file path=ppt/theme/theme1.xml><?xml version="1.0" encoding="utf-8"?>
<a:theme xmlns:a="http://schemas.openxmlformats.org/drawingml/2006/main" name="Office Theme">
  <a:themeElements>
    <a:clrScheme name="Voyage">
      <a:dk1>
        <a:srgbClr val="000000"/>
      </a:dk1>
      <a:lt1>
        <a:srgbClr val="FFFFFF"/>
      </a:lt1>
      <a:dk2>
        <a:srgbClr val="3A3A3A"/>
      </a:dk2>
      <a:lt2>
        <a:srgbClr val="ACACAC"/>
      </a:lt2>
      <a:accent1>
        <a:srgbClr val="01B1AE"/>
      </a:accent1>
      <a:accent2>
        <a:srgbClr val="6AA4D9"/>
      </a:accent2>
      <a:accent3>
        <a:srgbClr val="F26289"/>
      </a:accent3>
      <a:accent4>
        <a:srgbClr val="ED7D31"/>
      </a:accent4>
      <a:accent5>
        <a:srgbClr val="A88CF6"/>
      </a:accent5>
      <a:accent6>
        <a:srgbClr val="3A3A3A"/>
      </a:accent6>
      <a:hlink>
        <a:srgbClr val="01B1AE"/>
      </a:hlink>
      <a:folHlink>
        <a:srgbClr val="01B1A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851</TotalTime>
  <Words>694</Words>
  <Application>Microsoft Office PowerPoint</Application>
  <PresentationFormat>Custom</PresentationFormat>
  <Paragraphs>18</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Trebuchet MS</vt:lpstr>
      <vt:lpstr>Century Gothic</vt:lpstr>
      <vt:lpstr>Arial</vt:lpstr>
      <vt:lpstr>Garamond</vt:lpstr>
      <vt:lpstr>Office Theme</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ASUS</dc:creator>
  <cp:lastModifiedBy>AVIN</cp:lastModifiedBy>
  <cp:revision>62</cp:revision>
  <dcterms:created xsi:type="dcterms:W3CDTF">2019-10-09T09:08:27Z</dcterms:created>
  <dcterms:modified xsi:type="dcterms:W3CDTF">2023-08-19T16:41:25Z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0x010100DEEA25CC0A0AC24199CDC46C25B8B0BC</vt:lpwstr>
  </property>
</Properties>
</file>